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7" r:id="rId3"/>
    <p:sldId id="258" r:id="rId4"/>
  </p:sldIdLst>
  <p:sldSz cx="10058400" cy="7772400"/>
  <p:notesSz cx="6858000" cy="9144000"/>
  <p:defaultTextStyle>
    <a:defPPr>
      <a:defRPr lang="en-US"/>
    </a:defPPr>
    <a:lvl1pPr marL="0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222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444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7666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6888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6110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5332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4554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3777" algn="l" defTabSz="101844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434" autoAdjust="0"/>
    <p:restoredTop sz="97356" autoAdjust="0"/>
  </p:normalViewPr>
  <p:slideViewPr>
    <p:cSldViewPr>
      <p:cViewPr>
        <p:scale>
          <a:sx n="150" d="100"/>
          <a:sy n="150" d="100"/>
        </p:scale>
        <p:origin x="-126" y="1128"/>
      </p:cViewPr>
      <p:guideLst>
        <p:guide orient="horz" pos="2448"/>
        <p:guide pos="3168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7ABA7-6264-457E-BA69-79CDB76CFEF8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11263" y="685800"/>
            <a:ext cx="44354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FA4311-D6FF-4D87-BD2A-48FABED413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060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1pPr>
    <a:lvl2pPr marL="160567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2pPr>
    <a:lvl3pPr marL="321134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3pPr>
    <a:lvl4pPr marL="481701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4pPr>
    <a:lvl5pPr marL="642268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5pPr>
    <a:lvl6pPr marL="802835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6pPr>
    <a:lvl7pPr marL="963401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7pPr>
    <a:lvl8pPr marL="1123969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8pPr>
    <a:lvl9pPr marL="1284536" algn="l" defTabSz="321134" rtl="0" eaLnBrk="1" latinLnBrk="0" hangingPunct="1">
      <a:defRPr sz="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11263" y="685800"/>
            <a:ext cx="443547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A4311-D6FF-4D87-BD2A-48FABED4133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0170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2414482"/>
            <a:ext cx="8549640" cy="16660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8760" y="4404360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2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4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76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68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6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5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45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37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0034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3677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042801" y="1390756"/>
            <a:ext cx="4978558" cy="296214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7124" y="1390756"/>
            <a:ext cx="14768037" cy="296214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05898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3617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4544" y="4994487"/>
            <a:ext cx="8549640" cy="1543685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4544" y="3294275"/>
            <a:ext cx="8549640" cy="1700212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22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44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766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368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461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05533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56455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07377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3144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7124" y="8099850"/>
            <a:ext cx="9873298" cy="2291238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48062" y="8099850"/>
            <a:ext cx="9873298" cy="2291238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32552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2" y="1739795"/>
            <a:ext cx="4444207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22" indent="0">
              <a:buNone/>
              <a:defRPr sz="2200" b="1"/>
            </a:lvl2pPr>
            <a:lvl3pPr marL="1018444" indent="0">
              <a:buNone/>
              <a:defRPr sz="2000" b="1"/>
            </a:lvl3pPr>
            <a:lvl4pPr marL="1527666" indent="0">
              <a:buNone/>
              <a:defRPr sz="1800" b="1"/>
            </a:lvl4pPr>
            <a:lvl5pPr marL="2036888" indent="0">
              <a:buNone/>
              <a:defRPr sz="1800" b="1"/>
            </a:lvl5pPr>
            <a:lvl6pPr marL="2546110" indent="0">
              <a:buNone/>
              <a:defRPr sz="1800" b="1"/>
            </a:lvl6pPr>
            <a:lvl7pPr marL="3055332" indent="0">
              <a:buNone/>
              <a:defRPr sz="1800" b="1"/>
            </a:lvl7pPr>
            <a:lvl8pPr marL="3564554" indent="0">
              <a:buNone/>
              <a:defRPr sz="1800" b="1"/>
            </a:lvl8pPr>
            <a:lvl9pPr marL="4073777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2" y="2464859"/>
            <a:ext cx="4444207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9529" y="1739795"/>
            <a:ext cx="4445953" cy="725064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222" indent="0">
              <a:buNone/>
              <a:defRPr sz="2200" b="1"/>
            </a:lvl2pPr>
            <a:lvl3pPr marL="1018444" indent="0">
              <a:buNone/>
              <a:defRPr sz="2000" b="1"/>
            </a:lvl3pPr>
            <a:lvl4pPr marL="1527666" indent="0">
              <a:buNone/>
              <a:defRPr sz="1800" b="1"/>
            </a:lvl4pPr>
            <a:lvl5pPr marL="2036888" indent="0">
              <a:buNone/>
              <a:defRPr sz="1800" b="1"/>
            </a:lvl5pPr>
            <a:lvl6pPr marL="2546110" indent="0">
              <a:buNone/>
              <a:defRPr sz="1800" b="1"/>
            </a:lvl6pPr>
            <a:lvl7pPr marL="3055332" indent="0">
              <a:buNone/>
              <a:defRPr sz="1800" b="1"/>
            </a:lvl7pPr>
            <a:lvl8pPr marL="3564554" indent="0">
              <a:buNone/>
              <a:defRPr sz="1800" b="1"/>
            </a:lvl8pPr>
            <a:lvl9pPr marL="4073777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9" y="2464859"/>
            <a:ext cx="4445953" cy="4478126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90158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984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50327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1" y="1626447"/>
            <a:ext cx="3309144" cy="5316538"/>
          </a:xfrm>
        </p:spPr>
        <p:txBody>
          <a:bodyPr/>
          <a:lstStyle>
            <a:lvl1pPr marL="0" indent="0">
              <a:buNone/>
              <a:defRPr sz="1500"/>
            </a:lvl1pPr>
            <a:lvl2pPr marL="509222" indent="0">
              <a:buNone/>
              <a:defRPr sz="1400"/>
            </a:lvl2pPr>
            <a:lvl3pPr marL="1018444" indent="0">
              <a:buNone/>
              <a:defRPr sz="1100"/>
            </a:lvl3pPr>
            <a:lvl4pPr marL="1527666" indent="0">
              <a:buNone/>
              <a:defRPr sz="1000"/>
            </a:lvl4pPr>
            <a:lvl5pPr marL="2036888" indent="0">
              <a:buNone/>
              <a:defRPr sz="1000"/>
            </a:lvl5pPr>
            <a:lvl6pPr marL="2546110" indent="0">
              <a:buNone/>
              <a:defRPr sz="1000"/>
            </a:lvl6pPr>
            <a:lvl7pPr marL="3055332" indent="0">
              <a:buNone/>
              <a:defRPr sz="1000"/>
            </a:lvl7pPr>
            <a:lvl8pPr marL="3564554" indent="0">
              <a:buNone/>
              <a:defRPr sz="1000"/>
            </a:lvl8pPr>
            <a:lvl9pPr marL="4073777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2367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517" y="5440680"/>
            <a:ext cx="6035040" cy="64230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1517" y="694478"/>
            <a:ext cx="6035040" cy="4663440"/>
          </a:xfrm>
        </p:spPr>
        <p:txBody>
          <a:bodyPr/>
          <a:lstStyle>
            <a:lvl1pPr marL="0" indent="0">
              <a:buNone/>
              <a:defRPr sz="3500"/>
            </a:lvl1pPr>
            <a:lvl2pPr marL="509222" indent="0">
              <a:buNone/>
              <a:defRPr sz="3100"/>
            </a:lvl2pPr>
            <a:lvl3pPr marL="1018444" indent="0">
              <a:buNone/>
              <a:defRPr sz="2700"/>
            </a:lvl3pPr>
            <a:lvl4pPr marL="1527666" indent="0">
              <a:buNone/>
              <a:defRPr sz="2200"/>
            </a:lvl4pPr>
            <a:lvl5pPr marL="2036888" indent="0">
              <a:buNone/>
              <a:defRPr sz="2200"/>
            </a:lvl5pPr>
            <a:lvl6pPr marL="2546110" indent="0">
              <a:buNone/>
              <a:defRPr sz="2200"/>
            </a:lvl6pPr>
            <a:lvl7pPr marL="3055332" indent="0">
              <a:buNone/>
              <a:defRPr sz="2200"/>
            </a:lvl7pPr>
            <a:lvl8pPr marL="3564554" indent="0">
              <a:buNone/>
              <a:defRPr sz="2200"/>
            </a:lvl8pPr>
            <a:lvl9pPr marL="4073777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1517" y="6082983"/>
            <a:ext cx="6035040" cy="912177"/>
          </a:xfrm>
        </p:spPr>
        <p:txBody>
          <a:bodyPr/>
          <a:lstStyle>
            <a:lvl1pPr marL="0" indent="0">
              <a:buNone/>
              <a:defRPr sz="1500"/>
            </a:lvl1pPr>
            <a:lvl2pPr marL="509222" indent="0">
              <a:buNone/>
              <a:defRPr sz="1400"/>
            </a:lvl2pPr>
            <a:lvl3pPr marL="1018444" indent="0">
              <a:buNone/>
              <a:defRPr sz="1100"/>
            </a:lvl3pPr>
            <a:lvl4pPr marL="1527666" indent="0">
              <a:buNone/>
              <a:defRPr sz="1000"/>
            </a:lvl4pPr>
            <a:lvl5pPr marL="2036888" indent="0">
              <a:buNone/>
              <a:defRPr sz="1000"/>
            </a:lvl5pPr>
            <a:lvl6pPr marL="2546110" indent="0">
              <a:buNone/>
              <a:defRPr sz="1000"/>
            </a:lvl6pPr>
            <a:lvl7pPr marL="3055332" indent="0">
              <a:buNone/>
              <a:defRPr sz="1000"/>
            </a:lvl7pPr>
            <a:lvl8pPr marL="3564554" indent="0">
              <a:buNone/>
              <a:defRPr sz="1000"/>
            </a:lvl8pPr>
            <a:lvl9pPr marL="4073777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011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45" tIns="50922" rIns="101845" bIns="5092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101845" tIns="50922" rIns="101845" bIns="5092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8"/>
          </a:xfrm>
          <a:prstGeom prst="rect">
            <a:avLst/>
          </a:prstGeom>
        </p:spPr>
        <p:txBody>
          <a:bodyPr vert="horz" lIns="101845" tIns="50922" rIns="101845" bIns="50922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B0633-E879-4202-81AE-542753D7BDF6}" type="datetimeFigureOut">
              <a:rPr lang="en-US" smtClean="0"/>
              <a:pPr/>
              <a:t>9/22/2018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8"/>
          </a:xfrm>
          <a:prstGeom prst="rect">
            <a:avLst/>
          </a:prstGeom>
        </p:spPr>
        <p:txBody>
          <a:bodyPr vert="horz" lIns="101845" tIns="50922" rIns="101845" bIns="50922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8"/>
          </a:xfrm>
          <a:prstGeom prst="rect">
            <a:avLst/>
          </a:prstGeom>
        </p:spPr>
        <p:txBody>
          <a:bodyPr vert="horz" lIns="101845" tIns="50922" rIns="101845" bIns="50922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6D934-1267-4E30-B6B3-446B47893B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71251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44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1916" indent="-381916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27486" indent="-318264" algn="l" defTabSz="1018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055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277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1499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0721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09943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19166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28388" indent="-254611" algn="l" defTabSz="101844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222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444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7666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6888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6110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5332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4554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3777" algn="l" defTabSz="101844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/>
          <p:cNvSpPr txBox="1"/>
          <p:nvPr/>
        </p:nvSpPr>
        <p:spPr>
          <a:xfrm>
            <a:off x="975360" y="196209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                            B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51" name="Group 50"/>
          <p:cNvGrpSpPr/>
          <p:nvPr/>
        </p:nvGrpSpPr>
        <p:grpSpPr>
          <a:xfrm>
            <a:off x="4572000" y="1546860"/>
            <a:ext cx="3048000" cy="836905"/>
            <a:chOff x="5410200" y="1659730"/>
            <a:chExt cx="3048000" cy="836905"/>
          </a:xfrm>
        </p:grpSpPr>
        <p:pic>
          <p:nvPicPr>
            <p:cNvPr id="53" name="Picture 52" descr="MaleConnectorBackshell_Digikey_A32516-ND.JPG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 rot="17667966">
              <a:off x="6113965" y="1659730"/>
              <a:ext cx="836905" cy="836905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6934200" y="191262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Male connector 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backshell</a:t>
              </a:r>
              <a:endParaRPr lang="en-US" sz="1000" i="1" dirty="0" smtClean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DigiKey</a:t>
              </a:r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A32516-ND)</a:t>
              </a:r>
              <a:endPara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410200" y="1828800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1X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 2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EXTRUDERS</a:t>
              </a:r>
              <a:endParaRPr lang="en-US" sz="5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76200" y="762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TOOLHEAD to DUET PIN MAPPING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76203" y="2819400"/>
          <a:ext cx="9829797" cy="4770120"/>
        </p:xfrm>
        <a:graphic>
          <a:graphicData uri="http://schemas.openxmlformats.org/drawingml/2006/table">
            <a:tbl>
              <a:tblPr/>
              <a:tblGrid>
                <a:gridCol w="761999"/>
                <a:gridCol w="3276598"/>
                <a:gridCol w="1905000"/>
                <a:gridCol w="3657600"/>
                <a:gridCol w="228600"/>
              </a:tblGrid>
              <a:tr h="229251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TOOLHEAD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PIN 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DESTINATION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PIN  (Connector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A / Connector B)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FUNCTION (Connector A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/ Connector B)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WIRE USED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ON 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CABLE HARNESS (each color indicates a separate cable)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EXTRUDER</a:t>
                      </a:r>
                      <a:r>
                        <a:rPr lang="en-US" sz="900" baseline="0" dirty="0" smtClean="0">
                          <a:latin typeface="Calibri"/>
                          <a:ea typeface="MS Mincho"/>
                          <a:cs typeface="Times New Roman"/>
                        </a:rPr>
                        <a:t> 0 OR 2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749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1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5V (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5V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Supply)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Smoke Sensor 0/2: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VCC (+5VDC)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2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0V (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5V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Supply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Smoke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Sensor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0/2: GND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(0VDC)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3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Any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unused input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Arduino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Smoke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Sensor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0/2: Output 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4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2: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 2B (Duet) / Drive 8: 2B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Motor 0/2: lead 2B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(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Red)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tx2"/>
                          </a:solidFill>
                          <a:latin typeface="Calibri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tx2"/>
                          </a:solidFill>
                          <a:latin typeface="Calibri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5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2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: 2A (Duet) / Drive 8: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2A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Motor 0/2: lead 2A (Blue)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6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FAN1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 V_FAN (Duet) /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FAN6: V_FAN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Fan 0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/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2: VCC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Cooling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Fan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0/2: VCC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7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FAN1: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FAN1- (Duet)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/ FAN6: FAN6-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Fan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0/2: GND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8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FAN0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: V_FAN </a:t>
                      </a:r>
                      <a:r>
                        <a:rPr lang="en-US" sz="800" dirty="0" smtClean="0">
                          <a:latin typeface="+mj-lt"/>
                          <a:ea typeface="MS Mincho"/>
                          <a:cs typeface="Times New Roman"/>
                        </a:rPr>
                        <a:t>(Duet) / FAN5: V_FAN (</a:t>
                      </a:r>
                      <a:r>
                        <a:rPr lang="en-US" sz="800" dirty="0" err="1" smtClean="0">
                          <a:latin typeface="+mj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+mj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+mj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Cooling </a:t>
                      </a: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Fan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0/2 :GND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/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9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2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: 1B </a:t>
                      </a:r>
                      <a:r>
                        <a:rPr lang="en-US" sz="800" baseline="0" dirty="0" smtClean="0">
                          <a:latin typeface="+mn-lt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(Duet) / Drive 8: 1B (</a:t>
                      </a:r>
                      <a:r>
                        <a:rPr lang="en-US" sz="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Motor 0/2: lead 1B (Black)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10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2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: 1A </a:t>
                      </a: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(Duet) / Drive 8: 1A (</a:t>
                      </a:r>
                      <a:r>
                        <a:rPr lang="en-US" sz="800" dirty="0" err="1" smtClean="0"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Motor 0/2: lead 1A (Green)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tx2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11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E0 Thermistor: VSSA </a:t>
                      </a: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(Duet) / E2 Thermistor: VSSA (</a:t>
                      </a:r>
                      <a:r>
                        <a:rPr lang="en-US" sz="800" dirty="0" err="1" smtClean="0"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Thermistor 0/2: Output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 or 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12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E0 Thermistor: THERMISTOR1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(Duet) / E2 Thermistor:</a:t>
                      </a: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THERMISTOR3</a:t>
                      </a: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</a:t>
                      </a:r>
                      <a:r>
                        <a:rPr lang="en-US" sz="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Thermistor 0/2: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Output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</a:t>
                      </a:r>
                      <a:r>
                        <a:rPr lang="en-US" sz="800" baseline="0" smtClean="0">
                          <a:solidFill>
                            <a:schemeClr val="accent6"/>
                          </a:solidFill>
                          <a:latin typeface="+mn-lt"/>
                          <a:ea typeface="MS Mincho"/>
                          <a:cs typeface="Times New Roman"/>
                        </a:rPr>
                        <a:t>), </a:t>
                      </a:r>
                      <a:r>
                        <a:rPr lang="en-US" sz="800" baseline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 or 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>
                          <a:latin typeface="Calibri"/>
                          <a:ea typeface="MS Mincho"/>
                          <a:cs typeface="Times New Roman"/>
                        </a:rPr>
                        <a:t>13</a:t>
                      </a:r>
                      <a:endParaRPr lang="en-US" sz="90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E0 Heater: E0-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(Duet) / E2 Heater: E2- (</a:t>
                      </a:r>
                      <a:r>
                        <a:rPr lang="en-US" sz="800" kern="1200" dirty="0" err="1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Heater 0/2</a:t>
                      </a:r>
                      <a:r>
                        <a:rPr lang="en-US" sz="800" baseline="0" smtClean="0">
                          <a:latin typeface="Calibri"/>
                          <a:ea typeface="MS Mincho"/>
                          <a:cs typeface="Times New Roman"/>
                        </a:rPr>
                        <a:t>: Input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20AWG</a:t>
                      </a:r>
                      <a:r>
                        <a:rPr lang="en-US" sz="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 twisted pair,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order unimportant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>
                          <a:latin typeface="Calibri"/>
                          <a:ea typeface="MS Mincho"/>
                          <a:cs typeface="Times New Roman"/>
                        </a:rPr>
                        <a:t>14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E0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Heater: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 VIN </a:t>
                      </a:r>
                      <a:r>
                        <a:rPr lang="en-US" sz="800" kern="120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(Duet) / E2</a:t>
                      </a: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 Heater: VIN (</a:t>
                      </a:r>
                      <a:r>
                        <a:rPr lang="en-US" sz="800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Heater 0/2: Input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20AWG</a:t>
                      </a:r>
                      <a:r>
                        <a:rPr lang="en-US" sz="80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 twisted pair,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order unimportant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15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E1 Heater: VIN (Duet) / E3 Heater: VIN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Extruder Heater 1/3:</a:t>
                      </a:r>
                      <a:r>
                        <a:rPr lang="en-US" sz="800" baseline="0" dirty="0" smtClean="0">
                          <a:latin typeface="+mn-lt"/>
                          <a:ea typeface="MS Mincho"/>
                          <a:cs typeface="Times New Roman"/>
                        </a:rPr>
                        <a:t> Input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20AWG</a:t>
                      </a:r>
                      <a:r>
                        <a:rPr lang="en-US" sz="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 twisted pair,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order unimportant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5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EXTRUDER</a:t>
                      </a:r>
                      <a:r>
                        <a:rPr lang="en-US" sz="900" baseline="0" dirty="0" smtClean="0">
                          <a:latin typeface="Calibri"/>
                          <a:ea typeface="MS Mincho"/>
                          <a:cs typeface="Times New Roman"/>
                        </a:rPr>
                        <a:t> 1 OR 3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16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smtClean="0">
                          <a:latin typeface="Calibri"/>
                          <a:ea typeface="MS Mincho"/>
                          <a:cs typeface="Times New Roman"/>
                        </a:rPr>
                        <a:t>E1</a:t>
                      </a:r>
                      <a:r>
                        <a:rPr lang="en-US" sz="800" baseline="0" smtClean="0"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Heater: E1- (Duet) / E3 Heater: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E3-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Extruder Heater 1/3:</a:t>
                      </a:r>
                      <a:r>
                        <a:rPr lang="en-US" sz="800" baseline="0" dirty="0" smtClean="0">
                          <a:latin typeface="+mn-lt"/>
                          <a:ea typeface="MS Mincho"/>
                          <a:cs typeface="Times New Roman"/>
                        </a:rPr>
                        <a:t> Input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20AWG twisted pair,</a:t>
                      </a:r>
                      <a:r>
                        <a:rPr lang="en-US" sz="800" baseline="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Calibri"/>
                          <a:ea typeface="MS Mincho"/>
                          <a:cs typeface="Times New Roman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order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Calibri"/>
                          <a:ea typeface="MS Mincho"/>
                          <a:cs typeface="Times New Roman"/>
                        </a:rPr>
                        <a:t> unimportant</a:t>
                      </a:r>
                      <a:endParaRPr lang="en-US" sz="800" dirty="0">
                        <a:solidFill>
                          <a:schemeClr val="tx1"/>
                        </a:solidFill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17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E1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Thermistor: THERMISTOR2 (Duet) / E3 Thermistor: THERMISTOR4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Extruder Thermistor 1/3:</a:t>
                      </a:r>
                      <a:r>
                        <a:rPr lang="en-US" sz="800" baseline="0" dirty="0" smtClean="0">
                          <a:latin typeface="+mn-lt"/>
                          <a:ea typeface="MS Mincho"/>
                          <a:cs typeface="Times New Roman"/>
                        </a:rPr>
                        <a:t> Output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 or 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18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E1 Thermistor: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VSSA (Duet) / E3 Thermistor: VSSA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Extruder Thermistor 1/3: Output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 or 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19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 7: 1A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 / Drive 9: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1A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Motor 1/3: lead 1A (Green)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20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 7: 1B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 / Drive 9: 1B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Motor 1/3: lead 1B (Black)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21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FAN3: V_FAN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 / FAN7: V_FAN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Cooling Fan 1/3: GND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22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FAN4: FAN4-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 / FAN8: FAN8-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Extruder Fan 1/3: GND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23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FAN4: V_FAN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 / FAN8: V_FAN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Extruder Fan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1/3: VCC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3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Cooling Fan 1/3 :VCC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24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 7: 2A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 / 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9: 2A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Motor 1/3: lead 2A (Blue)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25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Drive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 7: 2B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 / Drive 9: 2B (</a:t>
                      </a:r>
                      <a:r>
                        <a:rPr lang="en-US" sz="800" baseline="0" dirty="0" err="1" smtClean="0">
                          <a:latin typeface="Calibri"/>
                          <a:ea typeface="MS Mincho"/>
                          <a:cs typeface="Times New Roman"/>
                        </a:rPr>
                        <a:t>Duex</a:t>
                      </a:r>
                      <a:r>
                        <a:rPr lang="en-US" sz="800" baseline="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Motor 1/3: lead 2B</a:t>
                      </a:r>
                      <a:r>
                        <a:rPr lang="en-US" sz="800" baseline="0" dirty="0" smtClean="0">
                          <a:latin typeface="+mn-lt"/>
                          <a:ea typeface="MS Mincho"/>
                          <a:cs typeface="Times New Roman"/>
                        </a:rPr>
                        <a:t> (</a:t>
                      </a: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Red)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5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26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Any unused input (</a:t>
                      </a:r>
                      <a:r>
                        <a:rPr lang="en-US" sz="800" dirty="0" err="1" smtClean="0">
                          <a:latin typeface="Calibri"/>
                          <a:ea typeface="MS Mincho"/>
                          <a:cs typeface="Times New Roman"/>
                        </a:rPr>
                        <a:t>Arduino</a:t>
                      </a: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Smoke sensor 1/3: output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White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27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0V (5V Supply)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Smoke Sensor 1/3 :GND (0VDC)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Black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 smtClean="0">
                          <a:latin typeface="Calibri"/>
                          <a:ea typeface="MS Mincho"/>
                          <a:cs typeface="Times New Roman"/>
                        </a:rPr>
                        <a:t>28</a:t>
                      </a: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dirty="0" smtClean="0">
                          <a:latin typeface="Calibri"/>
                          <a:ea typeface="MS Mincho"/>
                          <a:cs typeface="Times New Roman"/>
                        </a:rPr>
                        <a:t>5V (5V Supply)</a:t>
                      </a:r>
                      <a:endParaRPr lang="en-US" sz="8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+mn-lt"/>
                          <a:ea typeface="MS Mincho"/>
                          <a:cs typeface="Times New Roman"/>
                        </a:rPr>
                        <a:t>Smoke Sensor 1/3: VCC (+5VDC)</a:t>
                      </a:r>
                      <a:endParaRPr lang="en-US" sz="900" dirty="0" smtClean="0"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101844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24AWG 4-conductor shielded twisted pair</a:t>
                      </a:r>
                      <a:r>
                        <a:rPr lang="en-US" sz="800" baseline="0" dirty="0" smtClean="0">
                          <a:solidFill>
                            <a:schemeClr val="accent4"/>
                          </a:solidFill>
                          <a:latin typeface="+mn-lt"/>
                          <a:ea typeface="MS Mincho"/>
                          <a:cs typeface="Times New Roman"/>
                        </a:rPr>
                        <a:t> (Belden 9502), </a:t>
                      </a:r>
                      <a:r>
                        <a:rPr lang="en-US" sz="800" baseline="0" dirty="0" smtClean="0">
                          <a:solidFill>
                            <a:schemeClr val="tx1"/>
                          </a:solidFill>
                          <a:latin typeface="+mn-lt"/>
                          <a:ea typeface="MS Mincho"/>
                          <a:cs typeface="Times New Roman"/>
                        </a:rPr>
                        <a:t>Red</a:t>
                      </a:r>
                      <a:endParaRPr lang="en-US" sz="800" dirty="0" smtClean="0">
                        <a:solidFill>
                          <a:schemeClr val="tx1"/>
                        </a:solidFill>
                        <a:latin typeface="+mn-lt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dirty="0">
                        <a:latin typeface="Calibri"/>
                        <a:ea typeface="MS Mincho"/>
                        <a:cs typeface="Times New Roman"/>
                      </a:endParaRPr>
                    </a:p>
                  </a:txBody>
                  <a:tcPr marL="51582" marR="51582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67" name="Rectangle 19"/>
          <p:cNvSpPr>
            <a:spLocks noChangeArrowheads="1"/>
          </p:cNvSpPr>
          <p:nvPr/>
        </p:nvSpPr>
        <p:spPr bwMode="auto">
          <a:xfrm>
            <a:off x="0" y="0"/>
            <a:ext cx="10058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pSp>
        <p:nvGrpSpPr>
          <p:cNvPr id="2049" name="Group 1"/>
          <p:cNvGrpSpPr>
            <a:grpSpLocks noChangeAspect="1"/>
          </p:cNvGrpSpPr>
          <p:nvPr/>
        </p:nvGrpSpPr>
        <p:grpSpPr bwMode="auto">
          <a:xfrm>
            <a:off x="761984" y="538454"/>
            <a:ext cx="4267216" cy="2128546"/>
            <a:chOff x="1440" y="7135"/>
            <a:chExt cx="9360" cy="4668"/>
          </a:xfrm>
        </p:grpSpPr>
        <p:sp>
          <p:nvSpPr>
            <p:cNvPr id="2066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440" y="7227"/>
              <a:ext cx="9360" cy="2582"/>
            </a:xfrm>
            <a:prstGeom prst="rect">
              <a:avLst/>
            </a:prstGeom>
            <a:noFill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pic>
          <p:nvPicPr>
            <p:cNvPr id="2065" name="Picture 17" descr="ConnectorCircleGraphic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515" y="7838"/>
              <a:ext cx="1443" cy="1442"/>
            </a:xfrm>
            <a:prstGeom prst="rect">
              <a:avLst/>
            </a:prstGeom>
            <a:noFill/>
          </p:spPr>
        </p:pic>
        <p:pic>
          <p:nvPicPr>
            <p:cNvPr id="2064" name="Picture 16" descr="ConnectorCircleGraphic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404" y="7838"/>
              <a:ext cx="1443" cy="1441"/>
            </a:xfrm>
            <a:prstGeom prst="rect">
              <a:avLst/>
            </a:prstGeom>
            <a:noFill/>
          </p:spPr>
        </p:pic>
        <p:pic>
          <p:nvPicPr>
            <p:cNvPr id="2063" name="Picture 15" descr="ConnectorCircleGraphic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2527" y="10011"/>
              <a:ext cx="1443" cy="1441"/>
            </a:xfrm>
            <a:prstGeom prst="rect">
              <a:avLst/>
            </a:prstGeom>
            <a:noFill/>
          </p:spPr>
        </p:pic>
        <p:pic>
          <p:nvPicPr>
            <p:cNvPr id="2062" name="Picture 14" descr="ConnectorCircleGraphic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4416" y="10011"/>
              <a:ext cx="1443" cy="1441"/>
            </a:xfrm>
            <a:prstGeom prst="rect">
              <a:avLst/>
            </a:prstGeom>
            <a:noFill/>
          </p:spPr>
        </p:pic>
        <p:sp>
          <p:nvSpPr>
            <p:cNvPr id="2061" name="Text Box 13"/>
            <p:cNvSpPr txBox="1">
              <a:spLocks noChangeArrowheads="1"/>
            </p:cNvSpPr>
            <p:nvPr/>
          </p:nvSpPr>
          <p:spPr bwMode="auto">
            <a:xfrm>
              <a:off x="1654" y="7135"/>
              <a:ext cx="4967" cy="6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Mono-Extruder Connectivity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0" name="Text Box 12"/>
            <p:cNvSpPr txBox="1">
              <a:spLocks noChangeArrowheads="1"/>
            </p:cNvSpPr>
            <p:nvPr/>
          </p:nvSpPr>
          <p:spPr bwMode="auto">
            <a:xfrm>
              <a:off x="1941" y="9308"/>
              <a:ext cx="4333" cy="6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2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Multi</a:t>
              </a:r>
              <a:r>
                <a:rPr kumimoji="0" lang="en-US" sz="12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-Extruder Connectivity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9" name="AutoShape 11"/>
            <p:cNvSpPr>
              <a:spLocks noChangeArrowheads="1"/>
            </p:cNvSpPr>
            <p:nvPr/>
          </p:nvSpPr>
          <p:spPr bwMode="auto">
            <a:xfrm>
              <a:off x="2515" y="7924"/>
              <a:ext cx="1443" cy="62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2058" name="Text Box 10"/>
            <p:cNvSpPr txBox="1">
              <a:spLocks noChangeArrowheads="1"/>
            </p:cNvSpPr>
            <p:nvPr/>
          </p:nvSpPr>
          <p:spPr bwMode="auto">
            <a:xfrm>
              <a:off x="2315" y="7500"/>
              <a:ext cx="1748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EXTRUDER 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7" name="AutoShape 9"/>
            <p:cNvSpPr>
              <a:spLocks noChangeArrowheads="1"/>
            </p:cNvSpPr>
            <p:nvPr/>
          </p:nvSpPr>
          <p:spPr bwMode="auto">
            <a:xfrm>
              <a:off x="2527" y="10097"/>
              <a:ext cx="1443" cy="62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6" name="Text Box 8"/>
            <p:cNvSpPr txBox="1">
              <a:spLocks noChangeArrowheads="1"/>
            </p:cNvSpPr>
            <p:nvPr/>
          </p:nvSpPr>
          <p:spPr bwMode="auto">
            <a:xfrm>
              <a:off x="2327" y="9673"/>
              <a:ext cx="1689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EXTRUDER 0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5" name="AutoShape 7"/>
            <p:cNvSpPr>
              <a:spLocks noChangeArrowheads="1"/>
            </p:cNvSpPr>
            <p:nvPr/>
          </p:nvSpPr>
          <p:spPr bwMode="auto">
            <a:xfrm>
              <a:off x="2527" y="10723"/>
              <a:ext cx="1443" cy="62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4" name="Text Box 6"/>
            <p:cNvSpPr txBox="1">
              <a:spLocks noChangeArrowheads="1"/>
            </p:cNvSpPr>
            <p:nvPr/>
          </p:nvSpPr>
          <p:spPr bwMode="auto">
            <a:xfrm>
              <a:off x="2311" y="11297"/>
              <a:ext cx="1820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EXTRUDER 1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3" name="AutoShape 5"/>
            <p:cNvSpPr>
              <a:spLocks noChangeArrowheads="1"/>
            </p:cNvSpPr>
            <p:nvPr/>
          </p:nvSpPr>
          <p:spPr bwMode="auto">
            <a:xfrm>
              <a:off x="4416" y="10097"/>
              <a:ext cx="1443" cy="62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2" name="Text Box 4"/>
            <p:cNvSpPr txBox="1">
              <a:spLocks noChangeArrowheads="1"/>
            </p:cNvSpPr>
            <p:nvPr/>
          </p:nvSpPr>
          <p:spPr bwMode="auto">
            <a:xfrm>
              <a:off x="4184" y="9684"/>
              <a:ext cx="2140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EXTRUDER 2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51" name="AutoShape 3"/>
            <p:cNvSpPr>
              <a:spLocks noChangeArrowheads="1"/>
            </p:cNvSpPr>
            <p:nvPr/>
          </p:nvSpPr>
          <p:spPr bwMode="auto">
            <a:xfrm>
              <a:off x="4415" y="10711"/>
              <a:ext cx="1443" cy="626"/>
            </a:xfrm>
            <a:prstGeom prst="roundRect">
              <a:avLst>
                <a:gd name="adj" fmla="val 16667"/>
              </a:avLst>
            </a:prstGeom>
            <a:noFill/>
            <a:ln w="12700">
              <a:solidFill>
                <a:schemeClr val="tx1">
                  <a:lumMod val="50000"/>
                  <a:lumOff val="50000"/>
                </a:schemeClr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50" name="Text Box 2"/>
            <p:cNvSpPr txBox="1">
              <a:spLocks noChangeArrowheads="1"/>
            </p:cNvSpPr>
            <p:nvPr/>
          </p:nvSpPr>
          <p:spPr bwMode="auto">
            <a:xfrm>
              <a:off x="4220" y="11297"/>
              <a:ext cx="1937" cy="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900" b="0" i="0" u="none" strike="noStrike" cap="none" normalizeH="0" baseline="0" dirty="0" smtClean="0">
                  <a:ln>
                    <a:noFill/>
                  </a:ln>
                  <a:solidFill>
                    <a:schemeClr val="tx1">
                      <a:lumMod val="50000"/>
                      <a:lumOff val="50000"/>
                    </a:schemeClr>
                  </a:solidFill>
                  <a:effectLst/>
                  <a:latin typeface="Calibri" pitchFamily="34" charset="0"/>
                  <a:ea typeface="MS Mincho" pitchFamily="49" charset="-128"/>
                  <a:cs typeface="Times New Roman" pitchFamily="18" charset="0"/>
                </a:rPr>
                <a:t>EXTRUDER 3</a:t>
              </a:r>
              <a:endPara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3" name="TextBox 32"/>
          <p:cNvSpPr txBox="1"/>
          <p:nvPr/>
        </p:nvSpPr>
        <p:spPr>
          <a:xfrm>
            <a:off x="4267200" y="152400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Toolhead-side connector parts: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343400" y="990600"/>
            <a:ext cx="3505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Cable-side connector parts:</a:t>
            </a:r>
            <a:endParaRPr lang="en-US" sz="14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257800" y="2286000"/>
            <a:ext cx="40386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---------------------- (ALL PART NUMBERS ALSO LISTED IN BOM) ---------------------</a:t>
            </a:r>
            <a:endParaRPr lang="en-US" sz="9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pSp>
        <p:nvGrpSpPr>
          <p:cNvPr id="45" name="Group 44"/>
          <p:cNvGrpSpPr/>
          <p:nvPr/>
        </p:nvGrpSpPr>
        <p:grpSpPr>
          <a:xfrm>
            <a:off x="6858000" y="228600"/>
            <a:ext cx="2971800" cy="762000"/>
            <a:chOff x="7315200" y="-76200"/>
            <a:chExt cx="2971800" cy="762000"/>
          </a:xfrm>
        </p:grpSpPr>
        <p:pic>
          <p:nvPicPr>
            <p:cNvPr id="52" name="Picture 51" descr="FemaleConnectorHousing_Digikey_A1378-ND.JPG"/>
            <p:cNvPicPr>
              <a:picLocks noChangeAspect="1"/>
            </p:cNvPicPr>
            <p:nvPr/>
          </p:nvPicPr>
          <p:blipFill>
            <a:blip r:embed="rId5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8001000" y="-76200"/>
              <a:ext cx="762000" cy="7620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8763000" y="13329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Female connector (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DigiKey</a:t>
              </a:r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A1378-ND)</a:t>
              </a:r>
              <a:endPara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315200" y="556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1X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 2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EXTRUDERS</a:t>
              </a:r>
              <a:endParaRPr lang="en-US" sz="5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4572000" y="381000"/>
            <a:ext cx="2438400" cy="553998"/>
            <a:chOff x="7391400" y="665202"/>
            <a:chExt cx="2438400" cy="553998"/>
          </a:xfrm>
        </p:grpSpPr>
        <p:sp>
          <p:nvSpPr>
            <p:cNvPr id="37" name="TextBox 36"/>
            <p:cNvSpPr txBox="1"/>
            <p:nvPr/>
          </p:nvSpPr>
          <p:spPr>
            <a:xfrm>
              <a:off x="8534400" y="741402"/>
              <a:ext cx="12954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Female PIN</a:t>
              </a:r>
            </a:p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DigiKey</a:t>
              </a:r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A1009-ND )</a:t>
              </a:r>
              <a:endPara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pic>
          <p:nvPicPr>
            <p:cNvPr id="40" name="Picture 39" descr="FemalePin_A1009-ND.JPG"/>
            <p:cNvPicPr>
              <a:picLocks noChangeAspect="1"/>
            </p:cNvPicPr>
            <p:nvPr/>
          </p:nvPicPr>
          <p:blipFill>
            <a:blip r:embed="rId6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6832" t="10761" r="7747" b="11461"/>
            <a:stretch>
              <a:fillRect/>
            </a:stretch>
          </p:blipFill>
          <p:spPr>
            <a:xfrm>
              <a:off x="8153400" y="741402"/>
              <a:ext cx="457200" cy="457200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7391400" y="6652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14X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EXTRUDER</a:t>
              </a:r>
              <a:endParaRPr lang="en-US" sz="5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572000" y="1219200"/>
            <a:ext cx="2590800" cy="553998"/>
            <a:chOff x="6934200" y="1198602"/>
            <a:chExt cx="2590800" cy="553998"/>
          </a:xfrm>
        </p:grpSpPr>
        <p:sp>
          <p:nvSpPr>
            <p:cNvPr id="39" name="TextBox 38"/>
            <p:cNvSpPr txBox="1"/>
            <p:nvPr/>
          </p:nvSpPr>
          <p:spPr>
            <a:xfrm>
              <a:off x="8077200" y="1295400"/>
              <a:ext cx="14478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Male pin</a:t>
              </a:r>
            </a:p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(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DigiKey</a:t>
              </a:r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A1679CT-ND )</a:t>
              </a:r>
              <a:endPara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pic>
          <p:nvPicPr>
            <p:cNvPr id="41" name="Picture 40" descr="MalePin_A1679CT-ND.jpg"/>
            <p:cNvPicPr>
              <a:picLocks noChangeAspect="1"/>
            </p:cNvPicPr>
            <p:nvPr/>
          </p:nvPicPr>
          <p:blipFill>
            <a:blip r:embed="rId7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l="11111" t="11111" r="11111" b="11111"/>
            <a:stretch>
              <a:fillRect/>
            </a:stretch>
          </p:blipFill>
          <p:spPr>
            <a:xfrm>
              <a:off x="7696200" y="1295400"/>
              <a:ext cx="457200" cy="457200"/>
            </a:xfrm>
            <a:prstGeom prst="rect">
              <a:avLst/>
            </a:prstGeom>
          </p:spPr>
        </p:pic>
        <p:sp>
          <p:nvSpPr>
            <p:cNvPr id="43" name="TextBox 42"/>
            <p:cNvSpPr txBox="1"/>
            <p:nvPr/>
          </p:nvSpPr>
          <p:spPr>
            <a:xfrm>
              <a:off x="6934200" y="1198602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14X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EXTRUDER</a:t>
              </a:r>
              <a:endParaRPr lang="en-US" sz="5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6858000" y="1143000"/>
            <a:ext cx="2971800" cy="685800"/>
            <a:chOff x="6858000" y="1219200"/>
            <a:chExt cx="2971800" cy="685800"/>
          </a:xfrm>
        </p:grpSpPr>
        <p:pic>
          <p:nvPicPr>
            <p:cNvPr id="54" name="Picture 53" descr="MaleConnectorHousing_Digikey_A1380-ND.JPG"/>
            <p:cNvPicPr>
              <a:picLocks noChangeAspect="1"/>
            </p:cNvPicPr>
            <p:nvPr/>
          </p:nvPicPr>
          <p:blipFill>
            <a:blip r:embed="rId8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7620000" y="1219200"/>
              <a:ext cx="685800" cy="685800"/>
            </a:xfrm>
            <a:prstGeom prst="rect">
              <a:avLst/>
            </a:prstGeom>
          </p:spPr>
        </p:pic>
        <p:sp>
          <p:nvSpPr>
            <p:cNvPr id="30" name="TextBox 29"/>
            <p:cNvSpPr txBox="1"/>
            <p:nvPr/>
          </p:nvSpPr>
          <p:spPr>
            <a:xfrm>
              <a:off x="8305800" y="1352490"/>
              <a:ext cx="1524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Male connector housing (</a:t>
              </a:r>
              <a:r>
                <a:rPr lang="en-US" sz="1000" i="1" dirty="0" err="1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DigiKey</a:t>
              </a:r>
              <a:r>
                <a:rPr lang="en-US" sz="1000" i="1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: A1380-ND)</a:t>
              </a:r>
              <a:endParaRPr lang="en-US" sz="1000" i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6858000" y="1295400"/>
              <a:ext cx="9906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1X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PER 2 </a:t>
              </a:r>
            </a:p>
            <a:p>
              <a:pPr algn="ctr"/>
              <a:r>
                <a:rPr lang="en-US" sz="5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EXTRUDERS</a:t>
              </a:r>
              <a:endParaRPr lang="en-US" sz="5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975360" y="971490"/>
            <a:ext cx="2286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A                            B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8524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Duex5_connectionsv0.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1200" y="2438400"/>
            <a:ext cx="3581400" cy="2727833"/>
          </a:xfrm>
          <a:prstGeom prst="rect">
            <a:avLst/>
          </a:prstGeom>
        </p:spPr>
      </p:pic>
      <p:pic>
        <p:nvPicPr>
          <p:cNvPr id="5" name="Picture 4" descr="DuetWifi_connectionsv1.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14400" y="914400"/>
            <a:ext cx="3422951" cy="3274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6200" y="762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DUET and DUEX5 WIRING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76200"/>
            <a:ext cx="472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CHASSIS WIRING (POWER, BED HEATERS) 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986</Words>
  <Application>Microsoft Office PowerPoint</Application>
  <PresentationFormat>Custom</PresentationFormat>
  <Paragraphs>159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Brookhaven National Laboratory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Haupt, Justine</dc:creator>
  <cp:lastModifiedBy>jhaupt</cp:lastModifiedBy>
  <cp:revision>235</cp:revision>
  <dcterms:created xsi:type="dcterms:W3CDTF">2014-09-03T21:25:04Z</dcterms:created>
  <dcterms:modified xsi:type="dcterms:W3CDTF">2018-09-23T01:35:15Z</dcterms:modified>
</cp:coreProperties>
</file>